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Ultra-Bold Italics" charset="1" panose="00000000000000000000"/>
      <p:regular r:id="rId20"/>
    </p:embeddedFont>
    <p:embeddedFont>
      <p:font typeface="Garet Heavy" charset="1" panose="00000000000000000000"/>
      <p:regular r:id="rId21"/>
    </p:embeddedFont>
    <p:embeddedFont>
      <p:font typeface="Garet Heavy Italics" charset="1" panose="00000000000000000000"/>
      <p:regular r:id="rId22"/>
    </p:embeddedFont>
    <p:embeddedFont>
      <p:font typeface="Neue Machina" charset="1" panose="00000500000000000000"/>
      <p:regular r:id="rId23"/>
    </p:embeddedFont>
    <p:embeddedFont>
      <p:font typeface="Neue Machina Light" charset="1" panose="00000400000000000000"/>
      <p:regular r:id="rId24"/>
    </p:embeddedFont>
    <p:embeddedFont>
      <p:font typeface="Neue Machina Ultra-Bold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4866" y="2145393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4698" y="201076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26398" y="3973167"/>
            <a:ext cx="9561602" cy="2340665"/>
            <a:chOff x="0" y="0"/>
            <a:chExt cx="2518282" cy="616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18282" cy="616471"/>
            </a:xfrm>
            <a:custGeom>
              <a:avLst/>
              <a:gdLst/>
              <a:ahLst/>
              <a:cxnLst/>
              <a:rect r="r" b="b" t="t" l="l"/>
              <a:pathLst>
                <a:path h="616471" w="2518282">
                  <a:moveTo>
                    <a:pt x="0" y="0"/>
                  </a:moveTo>
                  <a:lnTo>
                    <a:pt x="2518282" y="0"/>
                  </a:lnTo>
                  <a:lnTo>
                    <a:pt x="2518282" y="616471"/>
                  </a:lnTo>
                  <a:lnTo>
                    <a:pt x="0" y="616471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518282" cy="64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1658" y="4206875"/>
            <a:ext cx="1106904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Bold"/>
              </a:rPr>
              <a:t>PROCESAMENTO DE LINGUAGEM NATURAL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9239076"/>
            <a:ext cx="11740701" cy="1922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740701" y="8425767"/>
            <a:ext cx="5518599" cy="160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Flávio Ribeiro - PG52290</a:t>
            </a:r>
          </a:p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Miguel Vale - PG54094</a:t>
            </a:r>
          </a:p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Tayan Peller - PG54451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4499619" y="1019175"/>
            <a:ext cx="13769936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465972" y="4649788"/>
            <a:ext cx="1106904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TRABALHO PRÁTICO 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71658" y="540791"/>
            <a:ext cx="2383209" cy="2160776"/>
          </a:xfrm>
          <a:custGeom>
            <a:avLst/>
            <a:gdLst/>
            <a:ahLst/>
            <a:cxnLst/>
            <a:rect r="r" b="b" t="t" l="l"/>
            <a:pathLst>
              <a:path h="2160776" w="2383209">
                <a:moveTo>
                  <a:pt x="0" y="0"/>
                </a:moveTo>
                <a:lnTo>
                  <a:pt x="2383208" y="0"/>
                </a:lnTo>
                <a:lnTo>
                  <a:pt x="2383208" y="2160776"/>
                </a:lnTo>
                <a:lnTo>
                  <a:pt x="0" y="216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8688" y="4486873"/>
            <a:ext cx="7446188" cy="236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re.sub(r'&lt;b&gt;.*?&lt;\/b&gt;',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re.sub(r'\n',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 {2,}', r' 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re.sub(r'&lt;\/i&gt;&lt;i&gt;', r' 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re.sub(r'&lt;\/i&gt;|&lt;i&gt;', r'', resultado)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7508" y="4534498"/>
            <a:ext cx="16392985" cy="3021233"/>
          </a:xfrm>
          <a:custGeom>
            <a:avLst/>
            <a:gdLst/>
            <a:ahLst/>
            <a:cxnLst/>
            <a:rect r="r" b="b" t="t" l="l"/>
            <a:pathLst>
              <a:path h="3021233" w="16392985">
                <a:moveTo>
                  <a:pt x="0" y="0"/>
                </a:moveTo>
                <a:lnTo>
                  <a:pt x="16392984" y="0"/>
                </a:lnTo>
                <a:lnTo>
                  <a:pt x="16392984" y="3021232"/>
                </a:lnTo>
                <a:lnTo>
                  <a:pt x="0" y="302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15886" y="4262496"/>
            <a:ext cx="11972267" cy="4433558"/>
          </a:xfrm>
          <a:custGeom>
            <a:avLst/>
            <a:gdLst/>
            <a:ahLst/>
            <a:cxnLst/>
            <a:rect r="r" b="b" t="t" l="l"/>
            <a:pathLst>
              <a:path h="4433558" w="11972267">
                <a:moveTo>
                  <a:pt x="0" y="0"/>
                </a:moveTo>
                <a:lnTo>
                  <a:pt x="11972267" y="0"/>
                </a:lnTo>
                <a:lnTo>
                  <a:pt x="11972267" y="4433558"/>
                </a:lnTo>
                <a:lnTo>
                  <a:pt x="0" y="443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Armazenamento - JSON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30925" y="3339511"/>
            <a:ext cx="4846586" cy="5340810"/>
          </a:xfrm>
          <a:custGeom>
            <a:avLst/>
            <a:gdLst/>
            <a:ahLst/>
            <a:cxnLst/>
            <a:rect r="r" b="b" t="t" l="l"/>
            <a:pathLst>
              <a:path h="5340810" w="4846586">
                <a:moveTo>
                  <a:pt x="0" y="0"/>
                </a:moveTo>
                <a:lnTo>
                  <a:pt x="4846586" y="0"/>
                </a:lnTo>
                <a:lnTo>
                  <a:pt x="4846586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42821" y="3339511"/>
            <a:ext cx="4958240" cy="5292129"/>
          </a:xfrm>
          <a:custGeom>
            <a:avLst/>
            <a:gdLst/>
            <a:ahLst/>
            <a:cxnLst/>
            <a:rect r="r" b="b" t="t" l="l"/>
            <a:pathLst>
              <a:path h="5292129" w="4958240">
                <a:moveTo>
                  <a:pt x="0" y="0"/>
                </a:moveTo>
                <a:lnTo>
                  <a:pt x="4958240" y="0"/>
                </a:lnTo>
                <a:lnTo>
                  <a:pt x="4958240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4523621"/>
            <a:ext cx="12237234" cy="4168141"/>
          </a:xfrm>
          <a:custGeom>
            <a:avLst/>
            <a:gdLst/>
            <a:ahLst/>
            <a:cxnLst/>
            <a:rect r="r" b="b" t="t" l="l"/>
            <a:pathLst>
              <a:path h="4168141" w="12237234">
                <a:moveTo>
                  <a:pt x="0" y="0"/>
                </a:moveTo>
                <a:lnTo>
                  <a:pt x="12237234" y="0"/>
                </a:lnTo>
                <a:lnTo>
                  <a:pt x="12237234" y="4168140"/>
                </a:lnTo>
                <a:lnTo>
                  <a:pt x="0" y="416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sem qualquer alteração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3210677" cy="771525"/>
            <a:chOff x="0" y="0"/>
            <a:chExt cx="169122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1221" cy="406400"/>
            </a:xfrm>
            <a:custGeom>
              <a:avLst/>
              <a:gdLst/>
              <a:ahLst/>
              <a:cxnLst/>
              <a:rect r="r" b="b" t="t" l="l"/>
              <a:pathLst>
                <a:path h="406400" w="1691221">
                  <a:moveTo>
                    <a:pt x="1488021" y="0"/>
                  </a:moveTo>
                  <a:cubicBezTo>
                    <a:pt x="1600245" y="0"/>
                    <a:pt x="1691221" y="90976"/>
                    <a:pt x="1691221" y="203200"/>
                  </a:cubicBezTo>
                  <a:cubicBezTo>
                    <a:pt x="1691221" y="315424"/>
                    <a:pt x="1600245" y="406400"/>
                    <a:pt x="14880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9122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8688" y="4128063"/>
            <a:ext cx="10333817" cy="4934165"/>
          </a:xfrm>
          <a:custGeom>
            <a:avLst/>
            <a:gdLst/>
            <a:ahLst/>
            <a:cxnLst/>
            <a:rect r="r" b="b" t="t" l="l"/>
            <a:pathLst>
              <a:path h="4934165" w="10333817">
                <a:moveTo>
                  <a:pt x="0" y="0"/>
                </a:moveTo>
                <a:lnTo>
                  <a:pt x="10333818" y="0"/>
                </a:lnTo>
                <a:lnTo>
                  <a:pt x="10333818" y="4934165"/>
                </a:lnTo>
                <a:lnTo>
                  <a:pt x="0" y="493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323" y="3417934"/>
            <a:ext cx="3492092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36805" y="3972891"/>
            <a:ext cx="10822563" cy="4513520"/>
          </a:xfrm>
          <a:custGeom>
            <a:avLst/>
            <a:gdLst/>
            <a:ahLst/>
            <a:cxnLst/>
            <a:rect r="r" b="b" t="t" l="l"/>
            <a:pathLst>
              <a:path h="4513520" w="10822563">
                <a:moveTo>
                  <a:pt x="0" y="0"/>
                </a:moveTo>
                <a:lnTo>
                  <a:pt x="10822563" y="0"/>
                </a:lnTo>
                <a:lnTo>
                  <a:pt x="10822563" y="4513519"/>
                </a:lnTo>
                <a:lnTo>
                  <a:pt x="0" y="4513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96894" y="5143500"/>
            <a:ext cx="16045660" cy="2004003"/>
          </a:xfrm>
          <a:custGeom>
            <a:avLst/>
            <a:gdLst/>
            <a:ahLst/>
            <a:cxnLst/>
            <a:rect r="r" b="b" t="t" l="l"/>
            <a:pathLst>
              <a:path h="2004003" w="16045660">
                <a:moveTo>
                  <a:pt x="0" y="0"/>
                </a:moveTo>
                <a:lnTo>
                  <a:pt x="16045660" y="0"/>
                </a:lnTo>
                <a:lnTo>
                  <a:pt x="16045660" y="2004003"/>
                </a:lnTo>
                <a:lnTo>
                  <a:pt x="0" y="200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1691" y="4000788"/>
            <a:ext cx="7289493" cy="5124297"/>
          </a:xfrm>
          <a:custGeom>
            <a:avLst/>
            <a:gdLst/>
            <a:ahLst/>
            <a:cxnLst/>
            <a:rect r="r" b="b" t="t" l="l"/>
            <a:pathLst>
              <a:path h="5124297" w="7289493">
                <a:moveTo>
                  <a:pt x="0" y="0"/>
                </a:moveTo>
                <a:lnTo>
                  <a:pt x="7289493" y="0"/>
                </a:lnTo>
                <a:lnTo>
                  <a:pt x="7289493" y="5124297"/>
                </a:lnTo>
                <a:lnTo>
                  <a:pt x="0" y="512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501497" y="3086100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Armazenamento - JSON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086925" y="6247523"/>
            <a:ext cx="9505007" cy="2244759"/>
          </a:xfrm>
          <a:custGeom>
            <a:avLst/>
            <a:gdLst/>
            <a:ahLst/>
            <a:cxnLst/>
            <a:rect r="r" b="b" t="t" l="l"/>
            <a:pathLst>
              <a:path h="2244759" w="9505007">
                <a:moveTo>
                  <a:pt x="0" y="0"/>
                </a:moveTo>
                <a:lnTo>
                  <a:pt x="9505006" y="0"/>
                </a:lnTo>
                <a:lnTo>
                  <a:pt x="9505006" y="2244759"/>
                </a:lnTo>
                <a:lnTo>
                  <a:pt x="0" y="224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813" y="1522077"/>
            <a:ext cx="4902479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3512" y="3263360"/>
            <a:ext cx="8500488" cy="29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Ficheiro com dois dicionários: EN_PT e PT_EN</a:t>
            </a:r>
          </a:p>
          <a:p>
            <a:pPr>
              <a:lnSpc>
                <a:spcPts val="2174"/>
              </a:lnSpc>
            </a:pPr>
          </a:p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Organização estruturada: O dicionário é organizado em uma estrutura hierárquica, com termos e definições separados por hífen. Isso permite que os usuários naveguem facilmente e explorem as relações entre diferentes conceitos.</a:t>
            </a:r>
          </a:p>
          <a:p>
            <a:pPr>
              <a:lnSpc>
                <a:spcPts val="2174"/>
              </a:lnSpc>
              <a:spcBef>
                <a:spcPct val="0"/>
              </a:spcBef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   </a:t>
            </a:r>
          </a:p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Definições: Cada termo é fornecido com uma definição que descreve seu significado. Isso ajuda os usuários a entenderem os conceitos básicos e os significados dos termos.</a:t>
            </a:r>
          </a:p>
          <a:p>
            <a:pPr>
              <a:lnSpc>
                <a:spcPts val="2174"/>
              </a:lnSpc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7794" y="3206000"/>
            <a:ext cx="7449633" cy="233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8"/>
              </a:lnSpc>
            </a:pPr>
            <a:r>
              <a:rPr lang="en-US" sz="2368">
                <a:solidFill>
                  <a:srgbClr val="FFFFFF"/>
                </a:solidFill>
                <a:latin typeface="DM Sans"/>
              </a:rPr>
              <a:t>Estrutura:</a:t>
            </a:r>
          </a:p>
          <a:p>
            <a:pPr>
              <a:lnSpc>
                <a:spcPts val="2368"/>
              </a:lnSpc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{Inglês–Português : termo : descrição}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{Português–Inglês : termo : descrição}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{EN_PT : Inglês–Português, PT_EN : Português–Inglês}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9697"/>
            <a:ext cx="4086925" cy="1595230"/>
            <a:chOff x="0" y="0"/>
            <a:chExt cx="1076392" cy="420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392" cy="420143"/>
            </a:xfrm>
            <a:custGeom>
              <a:avLst/>
              <a:gdLst/>
              <a:ahLst/>
              <a:cxnLst/>
              <a:rect r="r" b="b" t="t" l="l"/>
              <a:pathLst>
                <a:path h="420143" w="1076392">
                  <a:moveTo>
                    <a:pt x="0" y="0"/>
                  </a:moveTo>
                  <a:lnTo>
                    <a:pt x="1076392" y="0"/>
                  </a:lnTo>
                  <a:lnTo>
                    <a:pt x="1076392" y="420143"/>
                  </a:lnTo>
                  <a:lnTo>
                    <a:pt x="0" y="420143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76392" cy="44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04434" y="-2694926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754669" y="3789185"/>
            <a:ext cx="6778662" cy="2708629"/>
            <a:chOff x="0" y="0"/>
            <a:chExt cx="9038217" cy="361150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681570" cy="16815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89095" y="369761"/>
              <a:ext cx="1103379" cy="1103379"/>
            </a:xfrm>
            <a:custGeom>
              <a:avLst/>
              <a:gdLst/>
              <a:ahLst/>
              <a:cxnLst/>
              <a:rect r="r" b="b" t="t" l="l"/>
              <a:pathLst>
                <a:path h="1103379" w="1103379">
                  <a:moveTo>
                    <a:pt x="0" y="0"/>
                  </a:moveTo>
                  <a:lnTo>
                    <a:pt x="1103380" y="0"/>
                  </a:lnTo>
                  <a:lnTo>
                    <a:pt x="1103380" y="1103380"/>
                  </a:lnTo>
                  <a:lnTo>
                    <a:pt x="0" y="1103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3317589" y="0"/>
              <a:ext cx="1681570" cy="168157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603030" y="289095"/>
              <a:ext cx="1136088" cy="1136088"/>
            </a:xfrm>
            <a:custGeom>
              <a:avLst/>
              <a:gdLst/>
              <a:ahLst/>
              <a:cxnLst/>
              <a:rect r="r" b="b" t="t" l="l"/>
              <a:pathLst>
                <a:path h="1136088" w="1136088">
                  <a:moveTo>
                    <a:pt x="0" y="0"/>
                  </a:moveTo>
                  <a:lnTo>
                    <a:pt x="1136089" y="0"/>
                  </a:lnTo>
                  <a:lnTo>
                    <a:pt x="1136089" y="1136089"/>
                  </a:lnTo>
                  <a:lnTo>
                    <a:pt x="0" y="1136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6783998" y="0"/>
              <a:ext cx="1681570" cy="168157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7030325" y="233627"/>
              <a:ext cx="1188916" cy="1188916"/>
            </a:xfrm>
            <a:custGeom>
              <a:avLst/>
              <a:gdLst/>
              <a:ahLst/>
              <a:cxnLst/>
              <a:rect r="r" b="b" t="t" l="l"/>
              <a:pathLst>
                <a:path h="1188916" w="1188916">
                  <a:moveTo>
                    <a:pt x="0" y="0"/>
                  </a:moveTo>
                  <a:lnTo>
                    <a:pt x="1188916" y="0"/>
                  </a:lnTo>
                  <a:lnTo>
                    <a:pt x="1188916" y="1188916"/>
                  </a:lnTo>
                  <a:lnTo>
                    <a:pt x="0" y="1188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991461" y="2921509"/>
              <a:ext cx="2482647" cy="68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Procedimento Geral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921509"/>
              <a:ext cx="2130065" cy="3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Introdução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555569" y="2921509"/>
              <a:ext cx="2482647" cy="3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Documentos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83401" y="1568242"/>
            <a:ext cx="224994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Índice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4682" y="5489756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2945" y="-281130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6105" y="-2120857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68127" y="9148240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98054" y="5041491"/>
            <a:ext cx="0" cy="32303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2554032" y="-1621072"/>
            <a:ext cx="1583285" cy="6555096"/>
            <a:chOff x="0" y="0"/>
            <a:chExt cx="660400" cy="2734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5226" y="3583175"/>
            <a:ext cx="5632396" cy="771525"/>
            <a:chOff x="0" y="0"/>
            <a:chExt cx="7509861" cy="10287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09861" cy="1028700"/>
              <a:chOff x="0" y="0"/>
              <a:chExt cx="2966859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96685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2966859">
                    <a:moveTo>
                      <a:pt x="2763659" y="0"/>
                    </a:moveTo>
                    <a:cubicBezTo>
                      <a:pt x="2875883" y="0"/>
                      <a:pt x="2966859" y="90976"/>
                      <a:pt x="2966859" y="203200"/>
                    </a:cubicBezTo>
                    <a:cubicBezTo>
                      <a:pt x="2966859" y="315424"/>
                      <a:pt x="2875883" y="406400"/>
                      <a:pt x="276365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2966859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52886" y="374973"/>
              <a:ext cx="5720867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Limpeza e Divisão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1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00185" y="4863032"/>
            <a:ext cx="7355495" cy="340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# Remover tags e Marcar a separação dos dicionários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re.sub(r'&lt;page number="31"[^&gt;]*&gt;', r'#',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re.sub(r'&lt;\/?page[^&gt;]*&gt;', 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re.sub(r'&lt;\/?fontspec[^&gt;]*&gt;',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re.sub(r'&lt;\/?image[^&gt;]*&gt;',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re.sub(r'&lt;\/?text[^&gt;]*\bfont="(5|6|9|10|12)"&gt;.*',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re.sub(r'&lt;\/?text[^&gt;]*&gt;', r'', texto)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941004" y="5143500"/>
            <a:ext cx="7033445" cy="3230392"/>
          </a:xfrm>
          <a:custGeom>
            <a:avLst/>
            <a:gdLst/>
            <a:ahLst/>
            <a:cxnLst/>
            <a:rect r="r" b="b" t="t" l="l"/>
            <a:pathLst>
              <a:path h="3230392" w="7033445">
                <a:moveTo>
                  <a:pt x="0" y="0"/>
                </a:moveTo>
                <a:lnTo>
                  <a:pt x="7033445" y="0"/>
                </a:lnTo>
                <a:lnTo>
                  <a:pt x="7033445" y="3230392"/>
                </a:lnTo>
                <a:lnTo>
                  <a:pt x="0" y="323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310680" y="363570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48371" y="8923768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35226" y="3674011"/>
            <a:ext cx="5632396" cy="771525"/>
            <a:chOff x="0" y="0"/>
            <a:chExt cx="7509861" cy="10287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509861" cy="1028700"/>
              <a:chOff x="0" y="0"/>
              <a:chExt cx="2966859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6685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2966859">
                    <a:moveTo>
                      <a:pt x="2763659" y="0"/>
                    </a:moveTo>
                    <a:cubicBezTo>
                      <a:pt x="2875883" y="0"/>
                      <a:pt x="2966859" y="90976"/>
                      <a:pt x="2966859" y="203200"/>
                    </a:cubicBezTo>
                    <a:cubicBezTo>
                      <a:pt x="2966859" y="315424"/>
                      <a:pt x="2875883" y="406400"/>
                      <a:pt x="276365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38100"/>
                <a:ext cx="2966859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52886" y="374973"/>
              <a:ext cx="5720867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 Agrupar Informação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531502" y="5063042"/>
            <a:ext cx="0" cy="2982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722127" y="4980932"/>
            <a:ext cx="5068637" cy="3147094"/>
          </a:xfrm>
          <a:custGeom>
            <a:avLst/>
            <a:gdLst/>
            <a:ahLst/>
            <a:cxnLst/>
            <a:rect r="r" b="b" t="t" l="l"/>
            <a:pathLst>
              <a:path h="3147094" w="5068637">
                <a:moveTo>
                  <a:pt x="0" y="0"/>
                </a:moveTo>
                <a:lnTo>
                  <a:pt x="5068637" y="0"/>
                </a:lnTo>
                <a:lnTo>
                  <a:pt x="5068637" y="3147094"/>
                </a:lnTo>
                <a:lnTo>
                  <a:pt x="0" y="3147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18707" y="4986842"/>
            <a:ext cx="6025193" cy="357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# Agrupar termos e definições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re.sub(r'&lt;\/b&gt;\n&lt;b&gt;', r'',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re.sub(r'&lt;b&gt;–&lt;/b&gt;', r'',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re.sub(r'&lt;\/b&gt;', r'£',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re.sub(r'&lt;b&gt;', r'@', texto) 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re.sub(r'\s?\n\s?', r'\n',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re.sub(r'\n', r'', texto)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3745" y="3178103"/>
            <a:ext cx="5207606" cy="779709"/>
            <a:chOff x="0" y="0"/>
            <a:chExt cx="6943475" cy="103961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943475" cy="1039612"/>
              <a:chOff x="0" y="0"/>
              <a:chExt cx="2966859" cy="44421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66859" cy="444213"/>
              </a:xfrm>
              <a:custGeom>
                <a:avLst/>
                <a:gdLst/>
                <a:ahLst/>
                <a:cxnLst/>
                <a:rect r="r" b="b" t="t" l="l"/>
                <a:pathLst>
                  <a:path h="444213" w="2966859">
                    <a:moveTo>
                      <a:pt x="2763659" y="0"/>
                    </a:moveTo>
                    <a:cubicBezTo>
                      <a:pt x="2875883" y="0"/>
                      <a:pt x="2966859" y="99440"/>
                      <a:pt x="2966859" y="222106"/>
                    </a:cubicBezTo>
                    <a:cubicBezTo>
                      <a:pt x="2966859" y="344772"/>
                      <a:pt x="2875883" y="444213"/>
                      <a:pt x="2763659" y="444213"/>
                    </a:cubicBezTo>
                    <a:lnTo>
                      <a:pt x="203200" y="444213"/>
                    </a:lnTo>
                    <a:cubicBezTo>
                      <a:pt x="90976" y="444213"/>
                      <a:pt x="0" y="344772"/>
                      <a:pt x="0" y="222106"/>
                    </a:cubicBezTo>
                    <a:cubicBezTo>
                      <a:pt x="0" y="994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2966859" cy="406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22608" y="221381"/>
              <a:ext cx="5720867" cy="684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Extração de Informação e Estrutura de Armazenamento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3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830188" y="4445343"/>
            <a:ext cx="0" cy="42243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02329" y="4530286"/>
            <a:ext cx="7313533" cy="39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# Criar listas e remover inconsistências 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lista = re.split(r'#', texto)</a:t>
            </a:r>
          </a:p>
          <a:p>
            <a:pPr>
              <a:lnSpc>
                <a:spcPts val="3174"/>
              </a:lnSpc>
            </a:pP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 = re.split(r'@', lista[0])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en_pt.pop(0)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 = [elemento.replace("\xad", "") for elemento in en_pt]</a:t>
            </a:r>
          </a:p>
          <a:p>
            <a:pPr>
              <a:lnSpc>
                <a:spcPts val="3174"/>
              </a:lnSpc>
            </a:pP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 = re.split(r'@', lista[1])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pt_en.pop(0)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 = [elemento.replace("\xad", "") for elemento in pt_en]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513" y="4692732"/>
            <a:ext cx="9466140" cy="382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# Criar listas e Dicionários para termos e descrições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termo, definicao = [], []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dic_en_pt, dic_pt_en = {}, {}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for i in en_pt: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index = i.index('£')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termo.append(i[:index].strip()) 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definicao.append(i[index+1:].strip()) 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</a:t>
            </a:r>
            <a:r>
              <a:rPr lang="en-US" sz="2734">
                <a:solidFill>
                  <a:srgbClr val="FFFFFF"/>
                </a:solidFill>
                <a:latin typeface="DM Sans"/>
              </a:rPr>
              <a:t>dict_en_pt = {termo: definicao for termo, 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</a:t>
            </a:r>
            <a:r>
              <a:rPr lang="en-US" sz="2734">
                <a:solidFill>
                  <a:srgbClr val="FFFFFF"/>
                </a:solidFill>
                <a:latin typeface="DM Sans"/>
              </a:rPr>
              <a:t>definicao in     zip(termo, definicao)}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26758" y="3381629"/>
            <a:ext cx="8273300" cy="771525"/>
            <a:chOff x="0" y="0"/>
            <a:chExt cx="11031066" cy="10287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694460" cy="1028700"/>
              <a:chOff x="0" y="0"/>
              <a:chExt cx="382991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82991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829910">
                    <a:moveTo>
                      <a:pt x="3626710" y="0"/>
                    </a:moveTo>
                    <a:cubicBezTo>
                      <a:pt x="3738935" y="0"/>
                      <a:pt x="3829910" y="90976"/>
                      <a:pt x="3829910" y="203200"/>
                    </a:cubicBezTo>
                    <a:cubicBezTo>
                      <a:pt x="3829910" y="315424"/>
                      <a:pt x="3738935" y="406400"/>
                      <a:pt x="362671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382991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52886" y="374973"/>
              <a:ext cx="9778180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Continuação...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240980" y="4680884"/>
            <a:ext cx="9318155" cy="395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for i in pt_en: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index = i.index('£')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termo.append(i[:index].strip())  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definicao.append(i[index+1:].strip())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dict_pt_en = {termo: definicao for termo, 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definicao in zip(termo, definicao)}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 = {}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dicionario["EN_PT"] = dict_en_pt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dicionario["PT_EN"] = dict_pt_en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with open('minidicionario.json', 'w', encoding='utf-8') as ficheiro_json: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json.dump(dicionario, ficheiro_json, indent= 6, ensure_ascii= False)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70700" y="3164746"/>
            <a:ext cx="8273300" cy="771525"/>
            <a:chOff x="0" y="0"/>
            <a:chExt cx="11031066" cy="10287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694460" cy="1028700"/>
              <a:chOff x="0" y="0"/>
              <a:chExt cx="3829910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82991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829910">
                    <a:moveTo>
                      <a:pt x="3626710" y="0"/>
                    </a:moveTo>
                    <a:cubicBezTo>
                      <a:pt x="3738935" y="0"/>
                      <a:pt x="3829910" y="90976"/>
                      <a:pt x="3829910" y="203200"/>
                    </a:cubicBezTo>
                    <a:cubicBezTo>
                      <a:pt x="3829910" y="315424"/>
                      <a:pt x="3738935" y="406400"/>
                      <a:pt x="362671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38100"/>
                <a:ext cx="382991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52886" y="374973"/>
              <a:ext cx="9778180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Armazenamento - JSON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4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49084" y="5033095"/>
            <a:ext cx="14989832" cy="2377666"/>
          </a:xfrm>
          <a:custGeom>
            <a:avLst/>
            <a:gdLst/>
            <a:ahLst/>
            <a:cxnLst/>
            <a:rect r="r" b="b" t="t" l="l"/>
            <a:pathLst>
              <a:path h="2377666" w="14989832">
                <a:moveTo>
                  <a:pt x="0" y="0"/>
                </a:moveTo>
                <a:lnTo>
                  <a:pt x="14989832" y="0"/>
                </a:lnTo>
                <a:lnTo>
                  <a:pt x="14989832" y="2377667"/>
                </a:lnTo>
                <a:lnTo>
                  <a:pt x="0" y="237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052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769586" y="-813917"/>
            <a:ext cx="1583285" cy="5122458"/>
            <a:chOff x="0" y="0"/>
            <a:chExt cx="660400" cy="2136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136615"/>
            </a:xfrm>
            <a:custGeom>
              <a:avLst/>
              <a:gdLst/>
              <a:ahLst/>
              <a:cxnLst/>
              <a:rect r="r" b="b" t="t" l="l"/>
              <a:pathLst>
                <a:path h="213661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7908"/>
                  </a:cubicBezTo>
                  <a:lnTo>
                    <a:pt x="660400" y="2136615"/>
                  </a:lnTo>
                  <a:lnTo>
                    <a:pt x="0" y="2136615"/>
                  </a:lnTo>
                  <a:lnTo>
                    <a:pt x="0" y="35922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197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443838" y="5218319"/>
            <a:ext cx="4255587" cy="3474106"/>
          </a:xfrm>
          <a:custGeom>
            <a:avLst/>
            <a:gdLst/>
            <a:ahLst/>
            <a:cxnLst/>
            <a:rect r="r" b="b" t="t" l="l"/>
            <a:pathLst>
              <a:path h="3474106" w="4255587">
                <a:moveTo>
                  <a:pt x="0" y="0"/>
                </a:moveTo>
                <a:lnTo>
                  <a:pt x="4255587" y="0"/>
                </a:lnTo>
                <a:lnTo>
                  <a:pt x="4255587" y="3474106"/>
                </a:lnTo>
                <a:lnTo>
                  <a:pt x="0" y="3474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3166" y="1522077"/>
            <a:ext cx="363612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Introdução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9039" y="3334004"/>
            <a:ext cx="1566038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 Em diversas áreas, especialmente em engenharia biomédica, uma gestão eficiente de informação é crucial para impulsionar a inovação, avançar na pesquisa e desenvolvimento de soluções. 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 Neste projeto, o principal objetivo foi abordar este desafio onde se procurou extrair informações úteis de uma variedade de ficheiros em formato PDF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3496145" y="-2540475"/>
            <a:ext cx="1583285" cy="8575575"/>
            <a:chOff x="0" y="0"/>
            <a:chExt cx="660400" cy="3576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3576936"/>
            </a:xfrm>
            <a:custGeom>
              <a:avLst/>
              <a:gdLst/>
              <a:ahLst/>
              <a:cxnLst/>
              <a:rect r="r" b="b" t="t" l="l"/>
              <a:pathLst>
                <a:path h="357693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89901"/>
                  </a:cubicBezTo>
                  <a:lnTo>
                    <a:pt x="660400" y="3576936"/>
                  </a:lnTo>
                  <a:lnTo>
                    <a:pt x="0" y="3576936"/>
                  </a:lnTo>
                  <a:lnTo>
                    <a:pt x="0" y="3922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341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967779" y="3395025"/>
          <a:ext cx="14352441" cy="5356909"/>
        </p:xfrm>
        <a:graphic>
          <a:graphicData uri="http://schemas.openxmlformats.org/drawingml/2006/table">
            <a:tbl>
              <a:tblPr/>
              <a:tblGrid>
                <a:gridCol w="3588110"/>
                <a:gridCol w="3588110"/>
                <a:gridCol w="3588110"/>
                <a:gridCol w="3588110"/>
              </a:tblGrid>
              <a:tr h="18035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Análise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Conversão &amp; Limpeza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Tratamento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Extração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</a:tr>
              <a:tr h="3553381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Visualização prévia do conteúdo determinando quais elementos devem ser alvo de estudo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Transformação para XML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Remoção de tags desnecessárias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Separação dos dicionários por marcação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Limpeza dos dados</a:t>
                      </a:r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Agrupamento dos elementos com marcas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Extrair informação para a estrutura definida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 Armazenamento em formato JSON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832060" y="1522077"/>
            <a:ext cx="691145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Procedimento Geral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7690" y="3293427"/>
            <a:ext cx="6021610" cy="4232903"/>
          </a:xfrm>
          <a:custGeom>
            <a:avLst/>
            <a:gdLst/>
            <a:ahLst/>
            <a:cxnLst/>
            <a:rect r="r" b="b" t="t" l="l"/>
            <a:pathLst>
              <a:path h="4232903" w="6021610">
                <a:moveTo>
                  <a:pt x="0" y="0"/>
                </a:moveTo>
                <a:lnTo>
                  <a:pt x="6021610" y="0"/>
                </a:lnTo>
                <a:lnTo>
                  <a:pt x="6021610" y="4232903"/>
                </a:lnTo>
                <a:lnTo>
                  <a:pt x="0" y="4232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886" y="3293427"/>
            <a:ext cx="9809611" cy="27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DM Sans"/>
              </a:rPr>
              <a:t>A estrutura deste glossário revelou-se relativamente simples de entender estando </a:t>
            </a:r>
            <a:r>
              <a:rPr lang="en-US" sz="2600">
                <a:solidFill>
                  <a:srgbClr val="FFFFFF"/>
                </a:solidFill>
                <a:latin typeface="DM Sans"/>
              </a:rPr>
              <a:t>bem explicita deste o início. Este estava dividida por secções, organizadas em ordem alfabética. Em casa secção existia um respetivo número de termos e por consequência a definição dos mesmos. A estrutura pode ser representada da seguinte forma:</a:t>
            </a:r>
          </a:p>
          <a:p>
            <a:pPr>
              <a:lnSpc>
                <a:spcPts val="26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6041073"/>
            <a:ext cx="10352129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M Sans"/>
              </a:rPr>
              <a:t>{A : [(termo_1 : definicão_1), (termo_2 : definição_2), 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M Sans"/>
              </a:rPr>
              <a:t>(termo_n : defnicao_n), ...]}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sem qualquer alteração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99929" y="4400804"/>
            <a:ext cx="11938499" cy="4422963"/>
          </a:xfrm>
          <a:custGeom>
            <a:avLst/>
            <a:gdLst/>
            <a:ahLst/>
            <a:cxnLst/>
            <a:rect r="r" b="b" t="t" l="l"/>
            <a:pathLst>
              <a:path h="4422963" w="11938499">
                <a:moveTo>
                  <a:pt x="0" y="0"/>
                </a:moveTo>
                <a:lnTo>
                  <a:pt x="11938499" y="0"/>
                </a:lnTo>
                <a:lnTo>
                  <a:pt x="11938499" y="4422963"/>
                </a:lnTo>
                <a:lnTo>
                  <a:pt x="0" y="442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929" y="4844298"/>
            <a:ext cx="13406519" cy="283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resultado = re.sub(r'<text.*?>[A-Z]<\/text>|<b>[A-Z]<\/b>|<text.*?>[ ]*,[ ]*<\/text>|<text.*?>[ ]+<\/text>', r'', resultado)]]>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re.sub(r'&lt;text.*?&gt;[ ,]*\(pop\)[ ,]*&lt;\/text&gt;', r'(pop)',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re.sub(r'&lt;text.*?&gt;|&lt;\/text&gt;',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re.sub(r'&lt;page.*?&gt;|&lt;\/page&gt;|&lt;fontspec.+?&gt;', r'', resultado)</a:t>
            </a:r>
          </a:p>
          <a:p>
            <a:pPr>
              <a:lnSpc>
                <a:spcPts val="376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43046" y="3165093"/>
            <a:ext cx="7643990" cy="771525"/>
            <a:chOff x="0" y="0"/>
            <a:chExt cx="402646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26464" cy="406400"/>
            </a:xfrm>
            <a:custGeom>
              <a:avLst/>
              <a:gdLst/>
              <a:ahLst/>
              <a:cxnLst/>
              <a:rect r="r" b="b" t="t" l="l"/>
              <a:pathLst>
                <a:path h="406400" w="4026464">
                  <a:moveTo>
                    <a:pt x="3823264" y="0"/>
                  </a:moveTo>
                  <a:cubicBezTo>
                    <a:pt x="3935488" y="0"/>
                    <a:pt x="4026464" y="90976"/>
                    <a:pt x="4026464" y="203200"/>
                  </a:cubicBezTo>
                  <a:cubicBezTo>
                    <a:pt x="4026464" y="315424"/>
                    <a:pt x="3935488" y="406400"/>
                    <a:pt x="38232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4026464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2563" y="3213901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864" y="4272085"/>
            <a:ext cx="5274354" cy="4621999"/>
          </a:xfrm>
          <a:custGeom>
            <a:avLst/>
            <a:gdLst/>
            <a:ahLst/>
            <a:cxnLst/>
            <a:rect r="r" b="b" t="t" l="l"/>
            <a:pathLst>
              <a:path h="4621999" w="5274354">
                <a:moveTo>
                  <a:pt x="0" y="0"/>
                </a:moveTo>
                <a:lnTo>
                  <a:pt x="5274354" y="0"/>
                </a:lnTo>
                <a:lnTo>
                  <a:pt x="5274354" y="4621999"/>
                </a:lnTo>
                <a:lnTo>
                  <a:pt x="0" y="4621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2711" y="3458229"/>
            <a:ext cx="6505950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(continuação)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958" y="3459124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3659" y="3124798"/>
            <a:ext cx="3210677" cy="771525"/>
            <a:chOff x="0" y="0"/>
            <a:chExt cx="1691221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1221" cy="406400"/>
            </a:xfrm>
            <a:custGeom>
              <a:avLst/>
              <a:gdLst/>
              <a:ahLst/>
              <a:cxnLst/>
              <a:rect r="r" b="b" t="t" l="l"/>
              <a:pathLst>
                <a:path h="406400" w="1691221">
                  <a:moveTo>
                    <a:pt x="1488021" y="0"/>
                  </a:moveTo>
                  <a:cubicBezTo>
                    <a:pt x="1600245" y="0"/>
                    <a:pt x="1691221" y="90976"/>
                    <a:pt x="1691221" y="203200"/>
                  </a:cubicBezTo>
                  <a:cubicBezTo>
                    <a:pt x="1691221" y="315424"/>
                    <a:pt x="1600245" y="406400"/>
                    <a:pt x="14880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69122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3" y="3417934"/>
            <a:ext cx="3492092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3175" y="4084555"/>
            <a:ext cx="15288859" cy="474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termos_ligados = re.findall(r'&lt;b&gt;(.+)&lt;\/b&gt;\n&lt;b&gt;(.+)&lt;\/b&gt;',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lista_bold =re.findall(r'&lt;b&gt;(.*?)&lt;\/b&gt;',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for i in range(len(termos_ligados)):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inicio = termos_ligados[i][0]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fim = termos_ligados[i][1]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if termos_ligados[i][0]+termos_ligados[i][1] in lista_bold: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      resultado = re.sub(f'<b>{inicio}</b>\n<b>{fim}</b>', f'<b>{inicio}{fim}</b>', resultado)]]>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elif termos_ligados[i][0]+' '+termos_ligados[i][1] in lista_bold: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      resultado = re.sub(f'<b>{inicio}</b>\n<b>{fim}</b>', f'<b>{inicio} {fim}</b>', resultado)]]></a:t>
            </a:r>
          </a:p>
          <a:p>
            <a:pPr>
              <a:lnSpc>
                <a:spcPts val="3765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DAGBqGIItNU</dc:identifier>
  <dcterms:modified xsi:type="dcterms:W3CDTF">2011-08-01T06:04:30Z</dcterms:modified>
  <cp:revision>1</cp:revision>
  <dc:title>Green and Yellow Clean Minimalist Thesis Defense Presentation</dc:title>
</cp:coreProperties>
</file>